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9" r:id="rId2"/>
    <p:sldId id="281" r:id="rId3"/>
    <p:sldId id="368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660"/>
  </p:normalViewPr>
  <p:slideViewPr>
    <p:cSldViewPr>
      <p:cViewPr>
        <p:scale>
          <a:sx n="91" d="100"/>
          <a:sy n="91" d="100"/>
        </p:scale>
        <p:origin x="-232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21582" cy="49363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5"/>
            <a:ext cx="2921582" cy="49363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4F3E3EB5-6CD1-4576-8819-4521EDDE84C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8"/>
            <a:ext cx="5393690" cy="4442699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21582" cy="49363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21"/>
            <a:ext cx="2921582" cy="49363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ED5FA761-AC7B-42E3-AFEF-233D11BB1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2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7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6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D22A370C-877C-4BBF-B5B1-6149A0E2D0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2" descr="C:\Users\V_Korshkov\Desktop\Автодор 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71414"/>
            <a:ext cx="1828800" cy="37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4282" y="288925"/>
            <a:ext cx="8628063" cy="990600"/>
          </a:xfrm>
        </p:spPr>
        <p:txBody>
          <a:bodyPr/>
          <a:lstStyle>
            <a:lvl1pPr>
              <a:defRPr sz="2000">
                <a:latin typeface="PromtImpe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5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4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5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5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3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6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4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2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4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5905-A2DA-4E60-823E-2459B62F9D14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0FB9-EEFD-4048-BB92-9AC655D12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7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0" y="5373217"/>
            <a:ext cx="9144000" cy="1484784"/>
          </a:xfrm>
          <a:prstGeom prst="rect">
            <a:avLst/>
          </a:prstGeom>
          <a:solidFill>
            <a:srgbClr val="E156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3068" tIns="41533" rIns="83068" bIns="41533" anchor="ctr"/>
          <a:lstStyle/>
          <a:p>
            <a:pPr algn="ctr" defTabSz="830892"/>
            <a:endParaRPr lang="en-US" sz="800" dirty="0">
              <a:solidFill>
                <a:srgbClr val="45545F"/>
              </a:solidFill>
            </a:endParaRPr>
          </a:p>
        </p:txBody>
      </p:sp>
      <p:pic>
        <p:nvPicPr>
          <p:cNvPr id="12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9069" y="4579454"/>
            <a:ext cx="2452041" cy="50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2"/>
          <p:cNvSpPr txBox="1">
            <a:spLocks/>
          </p:cNvSpPr>
          <p:nvPr/>
        </p:nvSpPr>
        <p:spPr>
          <a:xfrm>
            <a:off x="6372200" y="6309323"/>
            <a:ext cx="2553970" cy="433586"/>
          </a:xfrm>
          <a:prstGeom prst="rect">
            <a:avLst/>
          </a:prstGeom>
        </p:spPr>
        <p:txBody>
          <a:bodyPr vert="horz" wrap="square" lIns="100518" tIns="50260" rIns="100518" bIns="50260" rtlCol="0" anchor="ctr">
            <a:noAutofit/>
          </a:bodyPr>
          <a:lstStyle/>
          <a:p>
            <a:pPr algn="r" defTabSz="830892"/>
            <a:r>
              <a:rPr lang="ru-RU" sz="1400" dirty="0" smtClean="0">
                <a:solidFill>
                  <a:srgbClr val="FFFFFF"/>
                </a:solidFill>
                <a:latin typeface="Tahoma"/>
                <a:ea typeface="Tahoma"/>
              </a:rPr>
              <a:t>Март, 2015</a:t>
            </a:r>
            <a:r>
              <a:rPr lang="ru-RU" sz="1400" dirty="0" smtClean="0">
                <a:solidFill>
                  <a:srgbClr val="FFFFFF"/>
                </a:solidFill>
                <a:latin typeface="Tahoma"/>
                <a:ea typeface="Tahoma"/>
              </a:rPr>
              <a:t>, Калуга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5497" y="4473971"/>
            <a:ext cx="6568387" cy="8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53" tIns="41528" rIns="83053" bIns="41528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4C4544"/>
                </a:solidFill>
                <a:latin typeface="Tahoma" pitchFamily="34" charset="0"/>
                <a:cs typeface="Tahoma" pitchFamily="34" charset="0"/>
              </a:defRPr>
            </a:lvl1pPr>
            <a:lvl2pPr marL="502941"/>
            <a:lvl3pPr marL="1005884"/>
            <a:lvl4pPr marL="1508825"/>
            <a:lvl5pPr marL="2011767"/>
            <a:lvl6pPr marL="2514710" defTabSz="1005884"/>
            <a:lvl7pPr marL="3017652" defTabSz="1005884"/>
            <a:lvl8pPr marL="3520594" defTabSz="1005884"/>
            <a:lvl9pPr marL="4023536" defTabSz="1005884"/>
          </a:lstStyle>
          <a:p>
            <a:pPr defTabSz="830892"/>
            <a:r>
              <a:rPr lang="ru-RU" sz="2500" dirty="0"/>
              <a:t>Государственная компания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ru-RU" sz="2500" dirty="0"/>
              <a:t>«Российские автомобильные дороги»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5" t="25300" r="2355" b="1354"/>
          <a:stretch/>
        </p:blipFill>
        <p:spPr bwMode="auto">
          <a:xfrm>
            <a:off x="6326807" y="1124745"/>
            <a:ext cx="2716561" cy="320253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 descr="C:\Users\Somova_MYU\Desktop\Avtodor_M-3-60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6" b="2767"/>
          <a:stretch/>
        </p:blipFill>
        <p:spPr bwMode="auto">
          <a:xfrm>
            <a:off x="35497" y="44624"/>
            <a:ext cx="1512167" cy="195998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M:\ИНВЕСТИЦИОННЫЙ ДЕПАРТАМЕНТ\Отдел маркетинга и взаимодействия с инвесторами\_В ПРОЦЕССЕ\Роуд-шоу М-11 543-684\Memo&amp;Teaser\фото на титульный без трещин.tif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0"/>
          <a:stretch/>
        </p:blipFill>
        <p:spPr bwMode="auto">
          <a:xfrm>
            <a:off x="35496" y="2068307"/>
            <a:ext cx="4464496" cy="22678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1" name="Picture 7" descr="C:\Users\Somova_MYU\Desktop\DSC_0998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41780" r="1948"/>
          <a:stretch/>
        </p:blipFill>
        <p:spPr bwMode="auto">
          <a:xfrm>
            <a:off x="4572001" y="44624"/>
            <a:ext cx="1678077" cy="273630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4625"/>
            <a:ext cx="2880321" cy="1959985"/>
          </a:xfrm>
          <a:prstGeom prst="rect">
            <a:avLst/>
          </a:prstGeom>
          <a:solidFill>
            <a:srgbClr val="F3AE1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3068" tIns="41533" rIns="83068" bIns="41533" anchor="ctr"/>
          <a:lstStyle/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ЭКОЛОГИЯ</a:t>
            </a:r>
          </a:p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ЭНЕРГОЭФФЕКТИВНОСТЬ</a:t>
            </a:r>
            <a:endParaRPr lang="ru-RU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90903" y="44625"/>
            <a:ext cx="2716563" cy="979992"/>
          </a:xfrm>
          <a:prstGeom prst="rect">
            <a:avLst/>
          </a:prstGeom>
          <a:solidFill>
            <a:srgbClr val="E156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3068" tIns="41533" rIns="83068" bIns="41533" anchor="ctr"/>
          <a:lstStyle/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ЭФФЕКТИВНЫЕ</a:t>
            </a:r>
          </a:p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ТЕХНОЛОГИИ И</a:t>
            </a:r>
          </a:p>
          <a:p>
            <a:pPr algn="ctr" defTabSz="830892">
              <a:spcAft>
                <a:spcPts val="12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МАТЕРИАЛЫ</a:t>
            </a:r>
            <a:endParaRPr lang="ru-RU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1" y="2852936"/>
            <a:ext cx="1678076" cy="1463040"/>
          </a:xfrm>
          <a:prstGeom prst="rect">
            <a:avLst/>
          </a:prstGeom>
          <a:solidFill>
            <a:srgbClr val="EB89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3068" tIns="41533" rIns="83068" bIns="41533" anchor="ctr"/>
          <a:lstStyle/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</a:p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НОРМАТИВНОЙ</a:t>
            </a:r>
          </a:p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БАЗЫ</a:t>
            </a:r>
            <a:endParaRPr lang="ru-RU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0171" y="120479"/>
            <a:ext cx="6209815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План мероприятий по реализации Экологической политики Государственной компании на период до 2030 года</a:t>
            </a:r>
            <a:endParaRPr lang="ru-RU" sz="1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7" y="599602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97705"/>
              </p:ext>
            </p:extLst>
          </p:nvPr>
        </p:nvGraphicFramePr>
        <p:xfrm>
          <a:off x="416426" y="1090363"/>
          <a:ext cx="8388423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5289"/>
                <a:gridCol w="4250620"/>
                <a:gridCol w="601594"/>
                <a:gridCol w="601594"/>
                <a:gridCol w="601594"/>
                <a:gridCol w="601594"/>
                <a:gridCol w="601594"/>
                <a:gridCol w="634544"/>
              </a:tblGrid>
              <a:tr h="34793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групп мероприятий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2016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9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b="1" dirty="0" smtClean="0">
                          <a:latin typeface="+mn-lt"/>
                        </a:rPr>
                        <a:t>Нормативно-правовое регулирование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10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79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b="1" dirty="0" smtClean="0">
                          <a:latin typeface="+mn-lt"/>
                        </a:rPr>
                        <a:t>Организационные мероприятия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III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b="1" dirty="0" smtClean="0">
                          <a:latin typeface="+mn-lt"/>
                        </a:rPr>
                        <a:t>Производственно-технические и научно-технические мероприятия 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15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13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79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IV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b="1" dirty="0" smtClean="0">
                          <a:latin typeface="+mn-lt"/>
                        </a:rPr>
                        <a:t>Финансово-экономические мероприятия 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393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b="1" dirty="0" smtClean="0">
                          <a:latin typeface="+mn-lt"/>
                        </a:rPr>
                        <a:t>Обеспечение открытости и доступности информации о состоянии окружающей среды и мерах по ее охране 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393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b="1" dirty="0" smtClean="0">
                          <a:latin typeface="+mn-lt"/>
                        </a:rPr>
                        <a:t>Формирование экологической культуры, развитие экологического образования и воспитания 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680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VII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Участие бизнес-сообществ, научных и образовательных организаций, общественных объединений и организаций в разработке, обсуждении решений в области охраны среды 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8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VIII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500" b="1" dirty="0" smtClean="0">
                          <a:latin typeface="+mn-lt"/>
                        </a:rPr>
                        <a:t>Развитие международного сотрудничества в области охраны окружающей среды 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</a:t>
                      </a:r>
                      <a:endParaRPr lang="ru-RU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793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</a:rPr>
                        <a:t>ВСЕГО мероприятий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48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47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29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17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14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13</a:t>
                      </a:r>
                      <a:endParaRPr lang="ru-RU" sz="15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5155300" y="771052"/>
            <a:ext cx="3665172" cy="3385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Численность мероприятий, ед.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899592" y="740274"/>
            <a:ext cx="423181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1800" b="1" dirty="0">
                <a:solidFill>
                  <a:srgbClr val="C00000"/>
                </a:solidFill>
              </a:rPr>
              <a:t>VIII</a:t>
            </a:r>
            <a:r>
              <a:rPr lang="ru-RU" altLang="ru-RU" sz="1800" b="1" dirty="0">
                <a:solidFill>
                  <a:srgbClr val="C00000"/>
                </a:solidFill>
              </a:rPr>
              <a:t> групп мероприятий, 77 пунктов</a:t>
            </a:r>
            <a:endParaRPr lang="ru-RU" alt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57" y="254158"/>
            <a:ext cx="6209815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Экологическая политика ГК «Автодор» на период до 2030 года</a:t>
            </a:r>
            <a:endParaRPr lang="ru-RU" sz="1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69269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236538" y="3068960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</a:pPr>
            <a:r>
              <a:rPr lang="ru-RU" altLang="ru-RU" sz="3500" b="1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886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57" y="254158"/>
            <a:ext cx="6209815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Экологическая политика ГК «Автодор» на период до 2030 года</a:t>
            </a:r>
            <a:endParaRPr lang="ru-RU" sz="1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69269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оле 3"/>
          <p:cNvSpPr txBox="1"/>
          <p:nvPr/>
        </p:nvSpPr>
        <p:spPr>
          <a:xfrm>
            <a:off x="1159414" y="3963335"/>
            <a:ext cx="6886573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Проект плана мероприятий по реализации Экологической политики</a:t>
            </a:r>
          </a:p>
        </p:txBody>
      </p:sp>
      <p:sp>
        <p:nvSpPr>
          <p:cNvPr id="21" name="Поле 8"/>
          <p:cNvSpPr txBox="1"/>
          <p:nvPr/>
        </p:nvSpPr>
        <p:spPr>
          <a:xfrm>
            <a:off x="1149888" y="2914051"/>
            <a:ext cx="6896100" cy="6683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a typeface="Calibri"/>
                <a:cs typeface="Times New Roman"/>
              </a:rPr>
              <a:t>Цели, задачи, ключевые показатели и индикаторы, пути, средства, механизмы, этапы реализации Экологической политики. Оценка значений показателей, ресурсного обеспечения, рисков</a:t>
            </a:r>
          </a:p>
        </p:txBody>
      </p:sp>
      <p:sp>
        <p:nvSpPr>
          <p:cNvPr id="22" name="Поле 11"/>
          <p:cNvSpPr txBox="1"/>
          <p:nvPr/>
        </p:nvSpPr>
        <p:spPr>
          <a:xfrm>
            <a:off x="1157826" y="5160363"/>
            <a:ext cx="6892925" cy="43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ea typeface="Calibri"/>
                <a:cs typeface="Times New Roman"/>
              </a:rPr>
              <a:t>Первая редакция проекта СТО ГК «Автодор» «Экологические стандарты и система мониторинга экологических показателей на объектах Государственной компании</a:t>
            </a:r>
            <a:r>
              <a:rPr lang="ru-RU" sz="1300" b="1" dirty="0">
                <a:ea typeface="Calibri"/>
                <a:cs typeface="Times New Roman"/>
              </a:rPr>
              <a:t>»</a:t>
            </a:r>
          </a:p>
        </p:txBody>
      </p:sp>
      <p:sp>
        <p:nvSpPr>
          <p:cNvPr id="24" name="Поле 9"/>
          <p:cNvSpPr txBox="1"/>
          <p:nvPr/>
        </p:nvSpPr>
        <p:spPr>
          <a:xfrm>
            <a:off x="1148301" y="4257076"/>
            <a:ext cx="6902450" cy="43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ea typeface="Calibri"/>
                <a:cs typeface="Times New Roman"/>
              </a:rPr>
              <a:t>Экологические требования к реализации проектов строительства дорог, 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ea typeface="Calibri"/>
                <a:cs typeface="Times New Roman"/>
              </a:rPr>
              <a:t>к инвестиционным проектам, реализуемым по принципу ГЧП</a:t>
            </a:r>
          </a:p>
        </p:txBody>
      </p:sp>
      <p:sp>
        <p:nvSpPr>
          <p:cNvPr id="25" name="Поле 10"/>
          <p:cNvSpPr txBox="1"/>
          <p:nvPr/>
        </p:nvSpPr>
        <p:spPr>
          <a:xfrm>
            <a:off x="1159413" y="4688876"/>
            <a:ext cx="6902450" cy="4714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ea typeface="Calibri"/>
                <a:cs typeface="Times New Roman"/>
              </a:rPr>
              <a:t>Совершенствование форм взаимодействия с местными органами власти, 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ea typeface="Calibri"/>
                <a:cs typeface="Times New Roman"/>
              </a:rPr>
              <a:t>с общественными организациями и населением</a:t>
            </a:r>
          </a:p>
        </p:txBody>
      </p:sp>
      <p:sp>
        <p:nvSpPr>
          <p:cNvPr id="26" name="Поле 5"/>
          <p:cNvSpPr txBox="1"/>
          <p:nvPr/>
        </p:nvSpPr>
        <p:spPr>
          <a:xfrm>
            <a:off x="1159414" y="1546097"/>
            <a:ext cx="6896100" cy="4524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Анализ современного экологического состояния территории расположения перспективной дорожной сети ГК «Автодор»</a:t>
            </a:r>
          </a:p>
        </p:txBody>
      </p:sp>
      <p:sp>
        <p:nvSpPr>
          <p:cNvPr id="27" name="Поле 6"/>
          <p:cNvSpPr txBox="1"/>
          <p:nvPr/>
        </p:nvSpPr>
        <p:spPr>
          <a:xfrm>
            <a:off x="1159413" y="2463399"/>
            <a:ext cx="6896099" cy="4508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3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Методика и результаты прогноза ситуации в сфере охраны окружающей среды, рационального природопользования в дорожной отрасли до 2030 года </a:t>
            </a:r>
          </a:p>
        </p:txBody>
      </p:sp>
      <p:sp>
        <p:nvSpPr>
          <p:cNvPr id="28" name="Поле 7"/>
          <p:cNvSpPr txBox="1"/>
          <p:nvPr/>
        </p:nvSpPr>
        <p:spPr>
          <a:xfrm>
            <a:off x="1159413" y="2010763"/>
            <a:ext cx="6886575" cy="4413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a typeface="Calibri"/>
                <a:cs typeface="Times New Roman"/>
              </a:rPr>
              <a:t>Обобщение отечественного и международного опыта, нормативных документов, предложения по гармонизации российских и европейских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1012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57" y="254158"/>
            <a:ext cx="6209815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Цели Экологической политики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69269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56936" y="2708920"/>
            <a:ext cx="800481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altLang="ru-RU" sz="2000" b="1" dirty="0"/>
              <a:t>ЛОКАЛЬНЫЕ ЦЕЛИ:</a:t>
            </a:r>
            <a:endParaRPr lang="ru-RU" altLang="ru-RU" sz="2000" dirty="0"/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altLang="ru-RU" sz="2000" b="1" dirty="0"/>
              <a:t> Обеспечение устойчивого развития ГК «Автодор»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altLang="ru-RU" sz="2000" b="1" dirty="0"/>
              <a:t>Обеспечение экологической безопасности в зоне воздействия дорожной сети и объектов ГК «Автодор»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altLang="ru-RU" sz="2000" b="1" dirty="0"/>
              <a:t>Обеспечение рационального природопользования и энергоэффективности на этапах жизненного цикла объектов ГК «Автодор»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altLang="ru-RU" sz="2000" b="1" dirty="0"/>
              <a:t> Обеспечение инвестиционной привлекательности ГК «Автодор» как экологически и социально ответственной компании</a:t>
            </a:r>
          </a:p>
        </p:txBody>
      </p:sp>
      <p:sp>
        <p:nvSpPr>
          <p:cNvPr id="9" name="Oval 9"/>
          <p:cNvSpPr/>
          <p:nvPr/>
        </p:nvSpPr>
        <p:spPr>
          <a:xfrm>
            <a:off x="356540" y="3212976"/>
            <a:ext cx="327552" cy="3413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22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4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67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89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1236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13482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15731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7978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6539" y="3789040"/>
            <a:ext cx="329047" cy="341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22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4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67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89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1236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13482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15731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7978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418799" y="4509120"/>
            <a:ext cx="327552" cy="339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22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4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67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89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1236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13482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15731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7978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429565" y="5301208"/>
            <a:ext cx="329047" cy="341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22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4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67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89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1236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13482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15731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7978" algn="l" defTabSz="100449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IV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062" y="1231592"/>
            <a:ext cx="815539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Стратегическая цель Экологической политики ГК «Автодор» </a:t>
            </a:r>
            <a:r>
              <a:rPr lang="ru-RU" dirty="0"/>
              <a:t>– снизить негативное воздействие объектов Государственной компании на окружающую природную и социальную среду в зоне их воздействия до безопасного уровня на всех этапах жизненного цикла этих объектов (строительство, реконструкция, эксплуатация и вывод из эксплуатации).</a:t>
            </a:r>
          </a:p>
        </p:txBody>
      </p:sp>
    </p:spTree>
    <p:extLst>
      <p:ext uri="{BB962C8B-B14F-4D97-AF65-F5344CB8AC3E}">
        <p14:creationId xmlns:p14="http://schemas.microsoft.com/office/powerpoint/2010/main" val="36555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779" y="254158"/>
            <a:ext cx="7312221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Исходные данные для оценки и прогнозирования экологической ситуации на дорожной сети ГК «Автодор» до 2030 года (по 2 сценариям) </a:t>
            </a:r>
            <a:endParaRPr lang="ru-RU" sz="1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69269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AB631-2340-4CA2-BF06-69542180617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12875"/>
            <a:ext cx="6450013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6450012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" y="4725144"/>
            <a:ext cx="3960813" cy="2119313"/>
          </a:xfrm>
          <a:prstGeom prst="rect">
            <a:avLst/>
          </a:prstGeom>
          <a:solidFill>
            <a:srgbClr val="EEECE1"/>
          </a:solidFill>
          <a:ln w="952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13" y="4725144"/>
            <a:ext cx="3995737" cy="2119313"/>
          </a:xfrm>
          <a:prstGeom prst="rect">
            <a:avLst/>
          </a:prstGeom>
          <a:noFill/>
          <a:ln w="9525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35696" y="1484784"/>
            <a:ext cx="1345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Инерционный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32040" y="1506053"/>
            <a:ext cx="152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Инновационный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85512" y="4777407"/>
            <a:ext cx="1540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Протяженность сети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97793" y="4725144"/>
            <a:ext cx="1896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Интенсивность движения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Прямоугольник 2"/>
          <p:cNvSpPr>
            <a:spLocks noChangeArrowheads="1"/>
          </p:cNvSpPr>
          <p:nvPr/>
        </p:nvSpPr>
        <p:spPr bwMode="auto">
          <a:xfrm>
            <a:off x="755576" y="879475"/>
            <a:ext cx="7669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(Данные ГК «Автодор»: Программа инновационного развития Государственной компании «Автодор» на период 2013-2019 (2014), «Стратегия развития ГК «Автодор» до 2030 года» (2014), статистика; данные МАДИ (2014))  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" name="Номер слайда 5"/>
          <p:cNvSpPr txBox="1">
            <a:spLocks/>
          </p:cNvSpPr>
          <p:nvPr/>
        </p:nvSpPr>
        <p:spPr bwMode="auto">
          <a:xfrm>
            <a:off x="6992938" y="65341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3CC59-858D-4B07-9549-0DD8DB9B5791}" type="slidenum">
              <a:rPr kumimoji="0" lang="ru-RU" altLang="ru-RU" sz="2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20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449" y="81301"/>
            <a:ext cx="6209815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Анализ </a:t>
            </a:r>
            <a:r>
              <a:rPr lang="ru-RU" sz="1800" dirty="0" smtClean="0">
                <a:latin typeface="+mn-lt"/>
              </a:rPr>
              <a:t>экологического </a:t>
            </a:r>
            <a:r>
              <a:rPr lang="ru-RU" sz="1800" dirty="0">
                <a:latin typeface="+mn-lt"/>
              </a:rPr>
              <a:t>состояния территории РФ в связи с проблемами природопользования, охраны окружающей </a:t>
            </a:r>
            <a:r>
              <a:rPr lang="ru-RU" sz="1800" dirty="0" smtClean="0">
                <a:latin typeface="+mn-lt"/>
              </a:rPr>
              <a:t>и среды </a:t>
            </a:r>
            <a:r>
              <a:rPr lang="ru-RU" sz="1800" dirty="0">
                <a:latin typeface="+mn-lt"/>
              </a:rPr>
              <a:t>при развитии дорожного хозяйства по направлениям: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69269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416426" y="2638941"/>
            <a:ext cx="8327129" cy="397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аэрокосмические и наземные обследования трасс дорог с выявлением потенциально опасных зон и участков, мест загрязнений, захоронений и свалок, земельные и особо охраняемые природные территории;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ландшафтно-географический и геодезический анализ территории трасс;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современные экзогенные геоморфологические процессы;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радиационные и токсичные загрязнения;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леса и лесные пожары;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загрязнения атмосферы;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гидрологическая безопасность, овражная эрозия, сели;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 err="1"/>
              <a:t>сейсмо</a:t>
            </a:r>
            <a:r>
              <a:rPr lang="ru-RU" altLang="ru-RU" sz="1800" b="1" dirty="0"/>
              <a:t>-тектоническое районирование, </a:t>
            </a:r>
            <a:r>
              <a:rPr lang="ru-RU" altLang="ru-RU" sz="1800" b="1" dirty="0" err="1"/>
              <a:t>экзодинамическая</a:t>
            </a:r>
            <a:r>
              <a:rPr lang="ru-RU" altLang="ru-RU" sz="1800" b="1" dirty="0"/>
              <a:t> и сейсмическая безопасность;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температурный режим пород и районирование территории по мерзлотным условиям;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 dirty="0"/>
              <a:t>изменение русел и пойм.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0443" y="943760"/>
            <a:ext cx="834311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1600" dirty="0" smtClean="0">
                <a:cs typeface="Times New Roman" pitchFamily="18" charset="0"/>
              </a:rPr>
              <a:t>Анализ проводился как </a:t>
            </a:r>
            <a:r>
              <a:rPr lang="ru-RU" alt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предварительные инженерно-экологические изыскания территории расположения перспективной дорожной сети </a:t>
            </a:r>
            <a:r>
              <a:rPr lang="ru-RU" altLang="ru-RU" sz="1600" dirty="0" smtClean="0">
                <a:cs typeface="Times New Roman" pitchFamily="18" charset="0"/>
              </a:rPr>
              <a:t>Государственной компании «Российские автомобильные дороги» с использованием </a:t>
            </a:r>
            <a:r>
              <a:rPr lang="ru-RU" altLang="ru-RU" sz="1600" dirty="0" err="1" smtClean="0">
                <a:cs typeface="Times New Roman" pitchFamily="18" charset="0"/>
              </a:rPr>
              <a:t>карто</a:t>
            </a:r>
            <a:r>
              <a:rPr lang="ru-RU" altLang="ru-RU" sz="1600" dirty="0" smtClean="0">
                <a:cs typeface="Times New Roman" pitchFamily="18" charset="0"/>
              </a:rPr>
              <a:t>-схем, карт МЧС , космических снимков и других источников, имеющихся в распоряжении исполнителей, а также специально разработанных для решения поставленных задач ГИС-технологий и компьютерных программ.</a:t>
            </a: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8998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9787" y="44624"/>
            <a:ext cx="6209815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Выводы по результатам анализа экологического состояния территорий расположения перспективной дорожной сети Государственной компании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69269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20950" y="1179911"/>
            <a:ext cx="8208911" cy="561600"/>
            <a:chOff x="0" y="0"/>
            <a:chExt cx="8208911" cy="5616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8208911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7415" y="27415"/>
              <a:ext cx="8154081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около 22% всех планируемых дорог будет проходить по почвам с высоким риском активизации процессов водной эрозии в результате строительства </a:t>
              </a:r>
              <a:r>
                <a:rPr lang="ru-RU" sz="1600" kern="1200" dirty="0" smtClean="0"/>
                <a:t>;</a:t>
              </a:r>
              <a:endParaRPr lang="ru-RU" sz="16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3557" y="1848166"/>
            <a:ext cx="8208911" cy="835542"/>
            <a:chOff x="0" y="789"/>
            <a:chExt cx="8208911" cy="83554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789"/>
              <a:ext cx="8208911" cy="8355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0788" y="41577"/>
              <a:ext cx="8127335" cy="753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около 12% всех планируемых дорог будет проходить по почвам с высоким риском активизации процессов ветровой эрозии почв в результате строительства</a:t>
              </a:r>
              <a:r>
                <a:rPr lang="ru-RU" sz="1600" kern="1200" dirty="0" smtClean="0"/>
                <a:t>;</a:t>
              </a:r>
              <a:endParaRPr lang="ru-RU" sz="16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9851" y="2928286"/>
            <a:ext cx="8235496" cy="1128210"/>
            <a:chOff x="49347" y="-290346"/>
            <a:chExt cx="8235496" cy="127222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5932" y="-290346"/>
              <a:ext cx="8208911" cy="101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9347" y="69694"/>
              <a:ext cx="8110217" cy="912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около 11% всех планируемых дорог будет проходить по почвам с высоким риском активизации процессов вторичного переувлажнения и заболачивания почв в результате строительства;</a:t>
              </a:r>
              <a:endParaRPr lang="ru-RU" sz="16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2769" y="3923789"/>
            <a:ext cx="8208911" cy="1216800"/>
            <a:chOff x="0" y="381787"/>
            <a:chExt cx="8208911" cy="12168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381787"/>
              <a:ext cx="8208911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9399" y="441186"/>
              <a:ext cx="8090113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около 12% всех планируемых дорог будет проходить по землям с высоким риском возникновения придорожных лесных пожаров;</a:t>
              </a:r>
              <a:endParaRPr lang="ru-RU" sz="16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0949" y="5232542"/>
            <a:ext cx="8208911" cy="858823"/>
            <a:chOff x="0" y="1083787"/>
            <a:chExt cx="8208911" cy="12168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083787"/>
              <a:ext cx="8208911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9399" y="1143186"/>
              <a:ext cx="8090113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около 24% всех планируемых дорог будет проходить по почвам с отсутствием плодородного слоя.</a:t>
              </a:r>
              <a:endParaRPr lang="ru-RU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37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908720"/>
            <a:ext cx="8388424" cy="566119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896991"/>
            <a:ext cx="8388424" cy="566119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57" y="254158"/>
            <a:ext cx="6209815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Ресурсное обеспечение реализации Экологической политики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года</a:t>
            </a:r>
            <a:endParaRPr lang="ru-RU" sz="1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69269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65577"/>
              </p:ext>
            </p:extLst>
          </p:nvPr>
        </p:nvGraphicFramePr>
        <p:xfrm>
          <a:off x="1187624" y="3429000"/>
          <a:ext cx="6440490" cy="741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0070"/>
                <a:gridCol w="920070"/>
                <a:gridCol w="920070"/>
                <a:gridCol w="920070"/>
                <a:gridCol w="920070"/>
                <a:gridCol w="920070"/>
                <a:gridCol w="920070"/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</a:t>
                      </a:r>
                      <a:endParaRPr lang="ru-RU" sz="16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</a:t>
                      </a:r>
                      <a:endParaRPr lang="ru-RU" sz="16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marL="91437" marR="91437" marT="45700" marB="45700"/>
                </a:tc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191,5</a:t>
                      </a:r>
                      <a:endParaRPr lang="ru-RU" sz="1600" b="1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225,0</a:t>
                      </a:r>
                      <a:endParaRPr lang="ru-RU" sz="1600" b="1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123,5</a:t>
                      </a:r>
                      <a:endParaRPr lang="ru-RU" sz="1600" b="1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66,5</a:t>
                      </a:r>
                      <a:endParaRPr lang="ru-RU" sz="1600" b="1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42,5</a:t>
                      </a:r>
                      <a:endParaRPr lang="ru-RU" sz="1600" b="1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40,5</a:t>
                      </a:r>
                      <a:endParaRPr lang="ru-RU" sz="1600" b="1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689,5</a:t>
                      </a:r>
                      <a:endParaRPr lang="ru-RU" sz="1600" b="1" dirty="0"/>
                    </a:p>
                  </a:txBody>
                  <a:tcPr marL="91437" marR="91437" marT="45700" marB="45700"/>
                </a:tc>
              </a:tr>
            </a:tbl>
          </a:graphicData>
        </a:graphic>
      </p:graphicFrame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79513" y="1038467"/>
            <a:ext cx="8625338" cy="706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dirty="0"/>
              <a:t>Стоимость основных мероприятий по реализации Экологической политики ГК</a:t>
            </a:r>
            <a:r>
              <a:rPr lang="en-US" altLang="ru-RU" sz="2000" dirty="0"/>
              <a:t> </a:t>
            </a:r>
            <a:r>
              <a:rPr lang="ru-RU" altLang="ru-RU" sz="2000" dirty="0"/>
              <a:t>«Автодор» на период до 2021 года, </a:t>
            </a:r>
            <a:r>
              <a:rPr lang="ru-RU" altLang="ru-RU" sz="2000" dirty="0" err="1"/>
              <a:t>млн.руб</a:t>
            </a:r>
            <a:r>
              <a:rPr lang="ru-RU" altLang="ru-RU" sz="2000" dirty="0"/>
              <a:t>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406797" y="6034969"/>
            <a:ext cx="838842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dirty="0"/>
              <a:t>Из общей суммы затрат на долю ГК</a:t>
            </a:r>
            <a:r>
              <a:rPr lang="en-US" altLang="ru-RU" sz="1400" dirty="0"/>
              <a:t> </a:t>
            </a:r>
            <a:r>
              <a:rPr lang="ru-RU" altLang="ru-RU" sz="1400" dirty="0"/>
              <a:t>«Автодор» приходится </a:t>
            </a:r>
            <a:r>
              <a:rPr lang="ru-RU" altLang="ru-RU" sz="1400" b="1" dirty="0"/>
              <a:t>606 млн. </a:t>
            </a:r>
            <a:r>
              <a:rPr lang="ru-RU" altLang="ru-RU" sz="1400" b="1" dirty="0" err="1"/>
              <a:t>руб</a:t>
            </a:r>
            <a:r>
              <a:rPr lang="ru-RU" altLang="ru-RU" sz="1400" b="1" dirty="0"/>
              <a:t>, </a:t>
            </a:r>
            <a:endParaRPr lang="ru-RU" altLang="ru-RU" sz="1400" b="1" dirty="0" smtClean="0"/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dirty="0" smtClean="0"/>
              <a:t>подрядных </a:t>
            </a:r>
            <a:r>
              <a:rPr lang="ru-RU" altLang="ru-RU" sz="1400" dirty="0"/>
              <a:t>организаций – </a:t>
            </a:r>
            <a:r>
              <a:rPr lang="ru-RU" altLang="ru-RU" sz="1400" b="1" dirty="0"/>
              <a:t>83,5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928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692696"/>
            <a:ext cx="8388424" cy="5877222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692696"/>
            <a:ext cx="8388424" cy="5865493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6426" y="254159"/>
            <a:ext cx="6819869" cy="366530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Механизмы реализации Экологической политики ГК «Автодор» (1)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4" y="52124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48902" y="692696"/>
            <a:ext cx="8404046" cy="598625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ru-RU" altLang="ru-RU" sz="1600" b="1" dirty="0"/>
              <a:t>Принимаемые в развитие положений Экологической политики программы, планы действий, нормативные распорядительные документы по достижению целевых показателей (ожидаемых конечных результатов)</a:t>
            </a:r>
            <a:r>
              <a:rPr lang="ru-RU" altLang="ru-RU" sz="1600" dirty="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ru-RU" altLang="ru-RU" sz="1600" b="1" dirty="0"/>
              <a:t>Реформирование системы управления ГК «Автодор» в области устойчивого развития, экологической безопасности, рационального природопользования и </a:t>
            </a:r>
            <a:r>
              <a:rPr lang="ru-RU" altLang="ru-RU" sz="1600" b="1" dirty="0" err="1"/>
              <a:t>энергоэффективности</a:t>
            </a:r>
            <a:r>
              <a:rPr lang="ru-RU" altLang="ru-RU" sz="1600" b="1" dirty="0"/>
              <a:t>, </a:t>
            </a:r>
            <a:r>
              <a:rPr lang="ru-RU" altLang="ru-RU" sz="1600" dirty="0"/>
              <a:t>направленное на максимальное привлечение общественности, экспертов и </a:t>
            </a:r>
            <a:r>
              <a:rPr lang="ru-RU" altLang="ru-RU" sz="1600" dirty="0" smtClean="0"/>
              <a:t>научных работников, </a:t>
            </a:r>
            <a:r>
              <a:rPr lang="ru-RU" altLang="ru-RU" sz="1600" dirty="0"/>
              <a:t>специалистов, представителей бизнеса к принятию экологически значимых решений. Эффективное распределение полномочий между структурными подразделениями ГК «Автодор», ее филиалами, подрядными организациями.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ru-RU" altLang="ru-RU" sz="1600" b="1" dirty="0"/>
              <a:t>Поддержка формирования рынка экологически безопасных материалов, технологий и оборудования, а также природоохранных услуг и социально ориентированных услуг </a:t>
            </a:r>
            <a:r>
              <a:rPr lang="ru-RU" altLang="ru-RU" sz="1600" dirty="0"/>
              <a:t>в области охраны окружающей среды на объектах дорожного сервиса, развития добровольной сертификации, аудита, страхования в области экологической безопасности, природопользования и </a:t>
            </a:r>
            <a:r>
              <a:rPr lang="ru-RU" altLang="ru-RU" sz="1600" dirty="0" err="1"/>
              <a:t>энергоэффективности</a:t>
            </a:r>
            <a:r>
              <a:rPr lang="ru-RU" altLang="ru-RU" sz="1600" dirty="0"/>
              <a:t>, инвестиционной привлекательности ГК</a:t>
            </a:r>
            <a:r>
              <a:rPr lang="en-US" altLang="ru-RU" sz="1600" dirty="0"/>
              <a:t> </a:t>
            </a:r>
            <a:r>
              <a:rPr lang="ru-RU" altLang="ru-RU" sz="1600" dirty="0"/>
              <a:t>«Автодор» как экологически и социально ответственной компании. Приоритетность учета экологических показателей при осуществлении закупок для нужд ГК «Автодор».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ru-RU" altLang="ru-RU" sz="1600" b="1" dirty="0"/>
              <a:t>Совершенствование нормативной правовой и методологической базы </a:t>
            </a:r>
            <a:r>
              <a:rPr lang="ru-RU" altLang="ru-RU" sz="1600" dirty="0"/>
              <a:t>природоохранной деятельности ГК «Автодор», инициативы по развитию нормативных правовых актов и методических документов </a:t>
            </a:r>
            <a:r>
              <a:rPr lang="ru-RU" altLang="ru-RU" sz="1600" dirty="0" err="1"/>
              <a:t>Росавтодора</a:t>
            </a:r>
            <a:r>
              <a:rPr lang="ru-RU" altLang="ru-RU" sz="1600" dirty="0"/>
              <a:t>, Минтранса, других федеральных органов исполнительной власти, Правительства и Федерального Собрания Российской Федерации в области устойчивого развития, экологической безопасности, рационального природопользования и </a:t>
            </a:r>
            <a:r>
              <a:rPr lang="ru-RU" altLang="ru-RU" sz="1600" dirty="0" err="1"/>
              <a:t>энергоэффективности</a:t>
            </a:r>
            <a:r>
              <a:rPr lang="ru-RU" altLang="ru-RU" sz="1600" dirty="0"/>
              <a:t> дорожного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1788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" y="548680"/>
            <a:ext cx="8388424" cy="6192688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2048" y="548680"/>
            <a:ext cx="8388424" cy="619268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779" y="0"/>
            <a:ext cx="6928517" cy="619795"/>
          </a:xfrm>
        </p:spPr>
        <p:txBody>
          <a:bodyPr>
            <a:noAutofit/>
          </a:bodyPr>
          <a:lstStyle/>
          <a:p>
            <a:pPr algn="l">
              <a:lnSpc>
                <a:spcPts val="1800"/>
              </a:lnSpc>
            </a:pPr>
            <a:r>
              <a:rPr lang="ru-RU" sz="1800" dirty="0">
                <a:latin typeface="+mn-lt"/>
              </a:rPr>
              <a:t>Механизмы реализации Экологической политики ГК «Автодор» (2)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779" y="908720"/>
            <a:ext cx="8605718" cy="48296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>
            <a:noAutofit/>
          </a:bodyPr>
          <a:lstStyle/>
          <a:p>
            <a:pPr>
              <a:defRPr/>
            </a:pPr>
            <a:endParaRPr lang="ru-RU" sz="1400" b="1" dirty="0">
              <a:solidFill>
                <a:srgbClr val="EE3900"/>
              </a:solidFill>
              <a:latin typeface="PromtImperial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332656"/>
            <a:ext cx="6486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32048" y="548680"/>
            <a:ext cx="8372802" cy="630942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 startAt="5"/>
            </a:pPr>
            <a:r>
              <a:rPr lang="ru-RU" altLang="ru-RU" sz="1600" b="1" dirty="0"/>
              <a:t>Формирование экономических механизмов</a:t>
            </a:r>
            <a:r>
              <a:rPr lang="ru-RU" altLang="ru-RU" sz="1600" dirty="0"/>
              <a:t>, направленных на обеспечение экологической безопасности, рационального природопользования и </a:t>
            </a:r>
            <a:r>
              <a:rPr lang="ru-RU" altLang="ru-RU" sz="1600" dirty="0" err="1"/>
              <a:t>энергоэффективности</a:t>
            </a:r>
            <a:r>
              <a:rPr lang="ru-RU" altLang="ru-RU" sz="1600" dirty="0"/>
              <a:t>, включая стимулирование подрядных организаций, осуществляющих программы экологической модернизации производства  использования возобновляемых природных ресурсов, рационального использования </a:t>
            </a:r>
            <a:r>
              <a:rPr lang="ru-RU" altLang="ru-RU" sz="1600" dirty="0" err="1"/>
              <a:t>невозобновляемых</a:t>
            </a:r>
            <a:r>
              <a:rPr lang="ru-RU" altLang="ru-RU" sz="1600" dirty="0"/>
              <a:t> природных ресурсов. Стимулирование привлечения инвестиций для обеспечения в дорожном хозяйстве рационального и эффективного использования природных ресурсов, уменьшения негативного воздействия на окружающую среду.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 startAt="5"/>
            </a:pPr>
            <a:r>
              <a:rPr lang="ru-RU" altLang="ru-RU" sz="1600" b="1" dirty="0"/>
              <a:t>Развитие и внедрение в систему принятия управленческих решений методологии учета стоимости </a:t>
            </a:r>
            <a:r>
              <a:rPr lang="ru-RU" altLang="ru-RU" sz="1600" b="1" dirty="0" err="1"/>
              <a:t>экосистемных</a:t>
            </a:r>
            <a:r>
              <a:rPr lang="ru-RU" altLang="ru-RU" sz="1600" b="1" dirty="0"/>
              <a:t> услуг </a:t>
            </a:r>
            <a:r>
              <a:rPr lang="ru-RU" altLang="ru-RU" sz="1600" dirty="0"/>
              <a:t>с учетом перспективных затрат на поддержание устойчивого развития придорожных территорий (экономических выгод от сохранения естественных природных систем, природных ландшафтов и природного комплекса).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 startAt="5"/>
            </a:pPr>
            <a:r>
              <a:rPr lang="ru-RU" altLang="ru-RU" sz="1600" b="1" dirty="0"/>
              <a:t>Развитие системы региональных мер по социальному поощрению и экономическому стимулированию граждан</a:t>
            </a:r>
            <a:r>
              <a:rPr lang="ru-RU" altLang="ru-RU" sz="1600" dirty="0"/>
              <a:t>, государственных, общественных и коммерческих организаций, принимающих активное участие в реализации Экологической политики ГК «Автодор».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 startAt="5"/>
            </a:pPr>
            <a:r>
              <a:rPr lang="ru-RU" altLang="ru-RU" sz="1600" b="1" dirty="0"/>
              <a:t>Развитие межрегионального и международного сотрудничества </a:t>
            </a:r>
            <a:r>
              <a:rPr lang="ru-RU" altLang="ru-RU" sz="1600" dirty="0"/>
              <a:t>в области природопользования, </a:t>
            </a:r>
            <a:r>
              <a:rPr lang="ru-RU" altLang="ru-RU" sz="1600" dirty="0" err="1"/>
              <a:t>энергоэффективности</a:t>
            </a:r>
            <a:r>
              <a:rPr lang="ru-RU" altLang="ru-RU" sz="1600" dirty="0"/>
              <a:t> и обеспечения экологической безопасности дорожного хозяйства, содействие внедрению передового опыта дорожных организаций других стран, технических и организационных решений с подтвержденной экологической эффективностью.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UcPeriod" startAt="5"/>
            </a:pPr>
            <a:r>
              <a:rPr lang="ru-RU" altLang="ru-RU" sz="1600" b="1" dirty="0"/>
              <a:t>Научное, кадровое обеспечение </a:t>
            </a:r>
            <a:r>
              <a:rPr lang="ru-RU" altLang="ru-RU" sz="1600" dirty="0"/>
              <a:t>деятельности Госкомпании по реализации Экологической политики до 2030 года, научно </a:t>
            </a:r>
            <a:r>
              <a:rPr lang="ru-RU" altLang="ru-RU" sz="1600" dirty="0" smtClean="0"/>
              <a:t>обоснованная актуализация </a:t>
            </a:r>
            <a:r>
              <a:rPr lang="ru-RU" altLang="ru-RU" sz="1600" dirty="0"/>
              <a:t>выбранных приоритетов и мероприятий по ее реализации.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1739" y="-459432"/>
            <a:ext cx="9144000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</a:rPr>
              <a:t>Механизмы реализации Экологической политики ГК «Автодор» (2)</a:t>
            </a:r>
          </a:p>
        </p:txBody>
      </p:sp>
    </p:spTree>
    <p:extLst>
      <p:ext uri="{BB962C8B-B14F-4D97-AF65-F5344CB8AC3E}">
        <p14:creationId xmlns:p14="http://schemas.microsoft.com/office/powerpoint/2010/main" val="29399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12519</TotalTime>
  <Words>1044</Words>
  <Application>Microsoft Office PowerPoint</Application>
  <PresentationFormat>Экран (4:3)</PresentationFormat>
  <Paragraphs>171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Экологическая политика ГК «Автодор» на период до 2030 года</vt:lpstr>
      <vt:lpstr>Цели Экологической политики </vt:lpstr>
      <vt:lpstr>Исходные данные для оценки и прогнозирования экологической ситуации на дорожной сети ГК «Автодор» до 2030 года (по 2 сценариям) </vt:lpstr>
      <vt:lpstr>Анализ экологического состояния территории РФ в связи с проблемами природопользования, охраны окружающей и среды при развитии дорожного хозяйства по направлениям: </vt:lpstr>
      <vt:lpstr>Выводы по результатам анализа экологического состояния территорий расположения перспективной дорожной сети Государственной компании</vt:lpstr>
      <vt:lpstr>Ресурсное обеспечение реализации Экологической политики года</vt:lpstr>
      <vt:lpstr>Механизмы реализации Экологической политики ГК «Автодор» (1)</vt:lpstr>
      <vt:lpstr>Механизмы реализации Экологической политики ГК «Автодор» (2)</vt:lpstr>
      <vt:lpstr>План мероприятий по реализации Экологической политики Государственной компании на период до 2030 года</vt:lpstr>
      <vt:lpstr>Экологическая политика ГК «Автодор» на период до 2030 года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Научно-техническая деятельность  Государственной компании</dc:title>
  <dc:creator>Волвенкина Елена Викторовна</dc:creator>
  <cp:lastModifiedBy>Стрелков Сергей Константинович</cp:lastModifiedBy>
  <cp:revision>203</cp:revision>
  <cp:lastPrinted>2013-09-23T08:33:41Z</cp:lastPrinted>
  <dcterms:created xsi:type="dcterms:W3CDTF">2013-02-27T13:45:58Z</dcterms:created>
  <dcterms:modified xsi:type="dcterms:W3CDTF">2015-03-30T09:26:47Z</dcterms:modified>
</cp:coreProperties>
</file>